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9" r:id="rId13"/>
    <p:sldId id="268" r:id="rId14"/>
    <p:sldId id="270" r:id="rId15"/>
    <p:sldId id="271" r:id="rId16"/>
    <p:sldId id="289" r:id="rId17"/>
    <p:sldId id="290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64" r:id="rId28"/>
    <p:sldId id="288" r:id="rId29"/>
    <p:sldId id="29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1B"/>
    <a:srgbClr val="757574"/>
    <a:srgbClr val="FFFFFF"/>
    <a:srgbClr val="FDCB1F"/>
    <a:srgbClr val="E12828"/>
    <a:srgbClr val="FFCC1D"/>
    <a:srgbClr val="FFE7E7"/>
    <a:srgbClr val="FF1D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37" autoAdjust="0"/>
    <p:restoredTop sz="94660"/>
  </p:normalViewPr>
  <p:slideViewPr>
    <p:cSldViewPr snapToGrid="0">
      <p:cViewPr>
        <p:scale>
          <a:sx n="89" d="100"/>
          <a:sy n="89" d="100"/>
        </p:scale>
        <p:origin x="640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2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2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26" b="1" i="0">
                <a:solidFill>
                  <a:srgbClr val="FECB1B"/>
                </a:solidFill>
                <a:latin typeface="Calibri"/>
                <a:cs typeface="Calibri"/>
              </a:defRPr>
            </a:lvl1pPr>
          </a:lstStyle>
          <a:p>
            <a:pPr marL="11762">
              <a:spcBef>
                <a:spcPts val="45"/>
              </a:spcBef>
            </a:pPr>
            <a:r>
              <a:rPr lang="pt-BR" spc="10"/>
              <a:t>MANUAL</a:t>
            </a:r>
            <a:r>
              <a:rPr lang="pt-BR" spc="-10"/>
              <a:t> </a:t>
            </a:r>
            <a:r>
              <a:rPr lang="pt-BR" spc="10"/>
              <a:t>DO</a:t>
            </a:r>
            <a:r>
              <a:rPr lang="pt-BR"/>
              <a:t> </a:t>
            </a:r>
            <a:r>
              <a:rPr lang="pt-BR" spc="4"/>
              <a:t>USUÁRIO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4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4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4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2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3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8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088B-A352-4ED1-A21E-DD35A8DB330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4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F22EFB3-45D9-C88D-3772-62D7F17EA055}"/>
              </a:ext>
            </a:extLst>
          </p:cNvPr>
          <p:cNvSpPr/>
          <p:nvPr/>
        </p:nvSpPr>
        <p:spPr>
          <a:xfrm>
            <a:off x="7632000" y="-36000"/>
            <a:ext cx="4572000" cy="6984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CD3B2CFE-8AF5-5603-376B-9363372D48BF}"/>
              </a:ext>
            </a:extLst>
          </p:cNvPr>
          <p:cNvSpPr/>
          <p:nvPr/>
        </p:nvSpPr>
        <p:spPr>
          <a:xfrm rot="18867339">
            <a:off x="9298954" y="-1135500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73F335E-4457-52C8-357E-909414D1FAC0}"/>
              </a:ext>
            </a:extLst>
          </p:cNvPr>
          <p:cNvSpPr/>
          <p:nvPr/>
        </p:nvSpPr>
        <p:spPr>
          <a:xfrm>
            <a:off x="10657458" y="629384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A6C3AA8B-2C2C-6DD4-26AB-6D431E274F0A}"/>
              </a:ext>
            </a:extLst>
          </p:cNvPr>
          <p:cNvSpPr/>
          <p:nvPr/>
        </p:nvSpPr>
        <p:spPr>
          <a:xfrm rot="2688346">
            <a:off x="8711283" y="633194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EE31A498-DF2F-40E4-7CCC-24360F66BE08}"/>
              </a:ext>
            </a:extLst>
          </p:cNvPr>
          <p:cNvSpPr/>
          <p:nvPr/>
        </p:nvSpPr>
        <p:spPr>
          <a:xfrm>
            <a:off x="-128588" y="5577428"/>
            <a:ext cx="4189500" cy="931085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D40E2645-7859-963C-30ED-B9AC89B41038}"/>
              </a:ext>
            </a:extLst>
          </p:cNvPr>
          <p:cNvSpPr/>
          <p:nvPr/>
        </p:nvSpPr>
        <p:spPr>
          <a:xfrm rot="5400000">
            <a:off x="5495740" y="6004490"/>
            <a:ext cx="2769845" cy="931085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2520DDFE-AD9E-19B7-1439-A6821F124644}"/>
              </a:ext>
            </a:extLst>
          </p:cNvPr>
          <p:cNvSpPr/>
          <p:nvPr/>
        </p:nvSpPr>
        <p:spPr>
          <a:xfrm>
            <a:off x="-387387" y="-244762"/>
            <a:ext cx="1088039" cy="931085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9556ADE9-57B3-36FB-601B-DFBD4AC0B1D1}"/>
              </a:ext>
            </a:extLst>
          </p:cNvPr>
          <p:cNvSpPr/>
          <p:nvPr/>
        </p:nvSpPr>
        <p:spPr>
          <a:xfrm rot="18982809">
            <a:off x="4727047" y="-1314333"/>
            <a:ext cx="2068557" cy="2003413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8A6FCD94-999E-B840-659B-906D2673267F}"/>
              </a:ext>
            </a:extLst>
          </p:cNvPr>
          <p:cNvSpPr/>
          <p:nvPr/>
        </p:nvSpPr>
        <p:spPr>
          <a:xfrm rot="2447506">
            <a:off x="-996959" y="3000921"/>
            <a:ext cx="1361288" cy="1240236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C5646CDC-96DD-5A67-EC1C-0AF7A5678258}"/>
              </a:ext>
            </a:extLst>
          </p:cNvPr>
          <p:cNvSpPr/>
          <p:nvPr/>
        </p:nvSpPr>
        <p:spPr>
          <a:xfrm rot="18938037">
            <a:off x="11826157" y="-172426"/>
            <a:ext cx="1160242" cy="1195308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8234762C-B9D3-C4C0-D5E2-517031EA79BE}"/>
              </a:ext>
            </a:extLst>
          </p:cNvPr>
          <p:cNvSpPr/>
          <p:nvPr/>
        </p:nvSpPr>
        <p:spPr>
          <a:xfrm rot="18938037">
            <a:off x="1700332" y="-910282"/>
            <a:ext cx="1160242" cy="1195308"/>
          </a:xfrm>
          <a:prstGeom prst="roundRect">
            <a:avLst>
              <a:gd name="adj" fmla="val 1934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CF5AC7-C981-3FCB-4904-33AE8907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9" y="1029333"/>
            <a:ext cx="3535518" cy="4452963"/>
          </a:xfrm>
          <a:prstGeom prst="rect">
            <a:avLst/>
          </a:prstGeom>
        </p:spPr>
      </p:pic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5E202448-17E6-F071-BB63-AA9DD989321B}"/>
              </a:ext>
            </a:extLst>
          </p:cNvPr>
          <p:cNvSpPr/>
          <p:nvPr/>
        </p:nvSpPr>
        <p:spPr>
          <a:xfrm rot="18938037">
            <a:off x="6475721" y="3642754"/>
            <a:ext cx="1160242" cy="1195308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270933" y="2775616"/>
            <a:ext cx="7189573" cy="1029769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Manual do Usuário</a:t>
            </a:r>
          </a:p>
        </p:txBody>
      </p:sp>
    </p:spTree>
    <p:extLst>
      <p:ext uri="{BB962C8B-B14F-4D97-AF65-F5344CB8AC3E}">
        <p14:creationId xmlns:p14="http://schemas.microsoft.com/office/powerpoint/2010/main" val="9202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B3DBB1A1-4A1D-A661-04C2-5B6069B82E9F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84C4B2-67A5-4557-9917-271BDE341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68145"/>
            <a:ext cx="12195049" cy="5304474"/>
          </a:xfrm>
          <a:prstGeom prst="rect">
            <a:avLst/>
          </a:prstGeom>
        </p:spPr>
      </p:pic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A73F17C7-E9E8-93AB-3794-2559AF45EC1D}"/>
              </a:ext>
            </a:extLst>
          </p:cNvPr>
          <p:cNvSpPr/>
          <p:nvPr/>
        </p:nvSpPr>
        <p:spPr>
          <a:xfrm>
            <a:off x="11519245" y="-75859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CB4F1F-73D5-7765-BD74-3848C65BD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9CDD8343-5FBE-0705-7CA3-A7F4DED8B4DB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A04C159-29F2-FB2A-47E5-3F136DB1E0BC}"/>
              </a:ext>
            </a:extLst>
          </p:cNvPr>
          <p:cNvSpPr/>
          <p:nvPr/>
        </p:nvSpPr>
        <p:spPr>
          <a:xfrm rot="1992798">
            <a:off x="-542924" y="6826792"/>
            <a:ext cx="452934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01430E-7CEE-0185-7C97-2D6BA3867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3897" r="9439" b="7341"/>
          <a:stretch/>
        </p:blipFill>
        <p:spPr>
          <a:xfrm>
            <a:off x="345610" y="1374465"/>
            <a:ext cx="7540832" cy="4943535"/>
          </a:xfrm>
          <a:prstGeom prst="round2DiagRect">
            <a:avLst>
              <a:gd name="adj1" fmla="val 808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57C60E-66A9-01B5-C67E-6020864E8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0D89F2C-8E4B-D865-8F1E-11E655F3B637}"/>
              </a:ext>
            </a:extLst>
          </p:cNvPr>
          <p:cNvSpPr/>
          <p:nvPr/>
        </p:nvSpPr>
        <p:spPr>
          <a:xfrm>
            <a:off x="8232052" y="2244557"/>
            <a:ext cx="374880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Seleção de dispositivo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63470" y="3401620"/>
            <a:ext cx="3685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Clicar no dispositivo que estiver utilizando.</a:t>
            </a:r>
          </a:p>
        </p:txBody>
      </p:sp>
    </p:spTree>
    <p:extLst>
      <p:ext uri="{BB962C8B-B14F-4D97-AF65-F5344CB8AC3E}">
        <p14:creationId xmlns:p14="http://schemas.microsoft.com/office/powerpoint/2010/main" val="42573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6DD9E5C-4483-7761-0CF4-4805C96C1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3322" r="19513"/>
          <a:stretch/>
        </p:blipFill>
        <p:spPr>
          <a:xfrm>
            <a:off x="5915025" y="2131832"/>
            <a:ext cx="5402166" cy="2944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874809" y="2192771"/>
            <a:ext cx="4405745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 estiver em um computador, clique em </a:t>
            </a:r>
            <a:br>
              <a:rPr lang="pt-BR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Entrar áudio por computador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”,  pode estar em inglês</a:t>
            </a:r>
            <a:br>
              <a:rPr lang="pt-BR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Join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Audio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Computer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”.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696B36-8909-5189-EAC4-F7E18C5D5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82FCC84F-5569-5594-DF76-1D1F9A5AE971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A2664F70-D1DD-3CAA-E555-C2E8B2DD5CBE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C5B3CDB5-D33F-2D0D-FDAE-CEFF7CC7BF14}"/>
              </a:ext>
            </a:extLst>
          </p:cNvPr>
          <p:cNvSpPr/>
          <p:nvPr/>
        </p:nvSpPr>
        <p:spPr>
          <a:xfrm>
            <a:off x="5058889" y="6650662"/>
            <a:ext cx="297089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C1C38D0D-2931-E10D-C6C0-6F3C385178ED}"/>
              </a:ext>
            </a:extLst>
          </p:cNvPr>
          <p:cNvSpPr/>
          <p:nvPr/>
        </p:nvSpPr>
        <p:spPr>
          <a:xfrm rot="1214745">
            <a:off x="12012878" y="1501323"/>
            <a:ext cx="1456257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6AA4A1C0-1FF1-E8EE-AB06-8C2329AAD23B}"/>
              </a:ext>
            </a:extLst>
          </p:cNvPr>
          <p:cNvSpPr/>
          <p:nvPr/>
        </p:nvSpPr>
        <p:spPr>
          <a:xfrm>
            <a:off x="3476261" y="-1055313"/>
            <a:ext cx="5239477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94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0B6A1DCF-475C-99FD-44B5-6D920452DDA4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DD6361-0FB0-F453-73F7-E85E498C8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1524" y="77676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068825" y="1749468"/>
            <a:ext cx="3876977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Na sala de reunião durante todo o período de credenciamento, será reproduzido uma música de fundo e exibido o gráfico com o quórum de presença.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AC1D5D-C9DA-1875-A5B4-05183BC09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94" y="1489779"/>
            <a:ext cx="7479408" cy="4090811"/>
          </a:xfrm>
          <a:prstGeom prst="round2DiagRect">
            <a:avLst>
              <a:gd name="adj1" fmla="val 4512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BCDDCF5-7639-ECCF-5DA8-41B44488F42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1F3D56BA-E499-C40D-70C8-9A6B47D3A6E6}"/>
              </a:ext>
            </a:extLst>
          </p:cNvPr>
          <p:cNvSpPr/>
          <p:nvPr/>
        </p:nvSpPr>
        <p:spPr>
          <a:xfrm>
            <a:off x="1128713" y="6322282"/>
            <a:ext cx="4657725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C744A1E-F240-713E-3E41-B7F26EBF9264}"/>
              </a:ext>
            </a:extLst>
          </p:cNvPr>
          <p:cNvSpPr/>
          <p:nvPr/>
        </p:nvSpPr>
        <p:spPr>
          <a:xfrm>
            <a:off x="11326212" y="-77985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227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7592F59-EB34-F49E-AFD1-AA8BE6A7F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7053" y="1781663"/>
            <a:ext cx="401346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habilitar o áudio e câmera, basta clicar nos ícones (microfone e câmera)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localizados no contato inferior esquerdo da tela. E na sequencia permitir o uso dos dispositivos.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20E141-E2F3-93EC-D872-8E66B818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04442FA-01A8-DA66-2D7D-9680E6C5AB21}"/>
              </a:ext>
            </a:extLst>
          </p:cNvPr>
          <p:cNvGrpSpPr/>
          <p:nvPr/>
        </p:nvGrpSpPr>
        <p:grpSpPr>
          <a:xfrm>
            <a:off x="4692699" y="1374000"/>
            <a:ext cx="7197355" cy="4673486"/>
            <a:chOff x="2509340" y="1579699"/>
            <a:chExt cx="7197355" cy="4673486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261F6DF-50BC-A991-3DEF-5DEEEFBFAF47}"/>
                </a:ext>
              </a:extLst>
            </p:cNvPr>
            <p:cNvGrpSpPr/>
            <p:nvPr/>
          </p:nvGrpSpPr>
          <p:grpSpPr>
            <a:xfrm>
              <a:off x="2509340" y="1579699"/>
              <a:ext cx="7197355" cy="4673486"/>
              <a:chOff x="2536772" y="1652851"/>
              <a:chExt cx="7197355" cy="4673486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72" y="1652851"/>
                <a:ext cx="3034136" cy="4653612"/>
              </a:xfrm>
              <a:prstGeom prst="round2DiagRect">
                <a:avLst>
                  <a:gd name="adj1" fmla="val 5660"/>
                  <a:gd name="adj2" fmla="val 0"/>
                </a:avLst>
              </a:prstGeom>
              <a:ln w="38100" cap="sq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754" y="1663198"/>
                <a:ext cx="3029373" cy="4663139"/>
              </a:xfrm>
              <a:prstGeom prst="round2DiagRect">
                <a:avLst>
                  <a:gd name="adj1" fmla="val 6693"/>
                  <a:gd name="adj2" fmla="val 0"/>
                </a:avLst>
              </a:prstGeom>
              <a:ln w="38100" cap="sq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id="{4C594B12-9B76-0781-CD53-E6779CFF7FBA}"/>
                </a:ext>
              </a:extLst>
            </p:cNvPr>
            <p:cNvSpPr/>
            <p:nvPr/>
          </p:nvSpPr>
          <p:spPr>
            <a:xfrm>
              <a:off x="3054096" y="1938528"/>
              <a:ext cx="1865376" cy="774607"/>
            </a:xfrm>
            <a:prstGeom prst="roundRect">
              <a:avLst/>
            </a:prstGeom>
            <a:noFill/>
            <a:ln w="57150">
              <a:solidFill>
                <a:srgbClr val="FEC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tângulo Arredondado 16">
              <a:extLst>
                <a:ext uri="{FF2B5EF4-FFF2-40B4-BE49-F238E27FC236}">
                  <a16:creationId xmlns:a16="http://schemas.microsoft.com/office/drawing/2014/main" id="{DB8440FF-0328-2B31-5F17-9B1F29A9B1E8}"/>
                </a:ext>
              </a:extLst>
            </p:cNvPr>
            <p:cNvSpPr/>
            <p:nvPr/>
          </p:nvSpPr>
          <p:spPr>
            <a:xfrm>
              <a:off x="7235536" y="1941990"/>
              <a:ext cx="1865376" cy="774607"/>
            </a:xfrm>
            <a:prstGeom prst="roundRect">
              <a:avLst/>
            </a:prstGeom>
            <a:noFill/>
            <a:ln w="57150">
              <a:solidFill>
                <a:srgbClr val="FEC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B361423B-0FA0-4775-2947-661E661C9C88}"/>
              </a:ext>
            </a:extLst>
          </p:cNvPr>
          <p:cNvSpPr/>
          <p:nvPr/>
        </p:nvSpPr>
        <p:spPr>
          <a:xfrm rot="16200000">
            <a:off x="5675173" y="2573800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>
            <a:extLst>
              <a:ext uri="{FF2B5EF4-FFF2-40B4-BE49-F238E27FC236}">
                <a16:creationId xmlns:a16="http://schemas.microsoft.com/office/drawing/2014/main" id="{CFA157E3-4833-454E-690C-E79FC5928FB1}"/>
              </a:ext>
            </a:extLst>
          </p:cNvPr>
          <p:cNvSpPr/>
          <p:nvPr/>
        </p:nvSpPr>
        <p:spPr>
          <a:xfrm rot="16200000">
            <a:off x="9847280" y="2609425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id="{550B0A52-955A-7236-330B-06C0EC9AE472}"/>
              </a:ext>
            </a:extLst>
          </p:cNvPr>
          <p:cNvSpPr/>
          <p:nvPr/>
        </p:nvSpPr>
        <p:spPr>
          <a:xfrm>
            <a:off x="3606247" y="5405759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>
            <a:extLst>
              <a:ext uri="{FF2B5EF4-FFF2-40B4-BE49-F238E27FC236}">
                <a16:creationId xmlns:a16="http://schemas.microsoft.com/office/drawing/2014/main" id="{A7D107F3-72EC-D76F-8D74-DCD48194A072}"/>
              </a:ext>
            </a:extLst>
          </p:cNvPr>
          <p:cNvSpPr/>
          <p:nvPr/>
        </p:nvSpPr>
        <p:spPr>
          <a:xfrm>
            <a:off x="8463774" y="5473653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9C452CAD-093D-5837-E534-9423FE86B968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67CE74B3-EB62-FF39-2F3F-6A7F0BB2C1E9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D0616B8A-AF6E-492A-6F3E-781E8EB62921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3839E76B-4CEF-CF62-07D1-4FE68DCFA45C}"/>
              </a:ext>
            </a:extLst>
          </p:cNvPr>
          <p:cNvSpPr/>
          <p:nvPr/>
        </p:nvSpPr>
        <p:spPr>
          <a:xfrm>
            <a:off x="6790599" y="665066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A09E182D-B3FE-35EC-31A3-D3EA2BD46BF7}"/>
              </a:ext>
            </a:extLst>
          </p:cNvPr>
          <p:cNvSpPr/>
          <p:nvPr/>
        </p:nvSpPr>
        <p:spPr>
          <a:xfrm>
            <a:off x="3768114" y="-99213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798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2" grpId="0" animBg="1"/>
      <p:bldP spid="15" grpId="0" animBg="1"/>
      <p:bldP spid="19" grpId="1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61391EB0-3B68-42C6-59E8-53372A8A63F8}"/>
              </a:ext>
            </a:extLst>
          </p:cNvPr>
          <p:cNvSpPr/>
          <p:nvPr/>
        </p:nvSpPr>
        <p:spPr>
          <a:xfrm rot="2549567">
            <a:off x="10129160" y="590610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64E603-8C48-E4B7-B18C-15BE43D61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3049" y="1093904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3" name="Imagem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212" r="4460" b="2597"/>
          <a:stretch/>
        </p:blipFill>
        <p:spPr>
          <a:xfrm>
            <a:off x="1440000" y="1080000"/>
            <a:ext cx="2520000" cy="50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4725673" y="3203815"/>
            <a:ext cx="5784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Se o dispositivo for um celular, basta clicar no ícone superior.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878EFA-302E-BFCA-8B12-97C12D04F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7EAB1024-56D2-D533-6EE8-FF2959756CC8}"/>
              </a:ext>
            </a:extLst>
          </p:cNvPr>
          <p:cNvSpPr/>
          <p:nvPr/>
        </p:nvSpPr>
        <p:spPr>
          <a:xfrm rot="19229179">
            <a:off x="5372099" y="-982327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7F120CFB-7AD4-94DC-B3CF-0694EDC97019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4EA368DB-3E67-C323-D781-E61256715A8B}"/>
              </a:ext>
            </a:extLst>
          </p:cNvPr>
          <p:cNvSpPr/>
          <p:nvPr/>
        </p:nvSpPr>
        <p:spPr>
          <a:xfrm>
            <a:off x="1847385" y="660331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7DD5121-6664-7FB6-4F5B-4F7038ACA818}"/>
              </a:ext>
            </a:extLst>
          </p:cNvPr>
          <p:cNvSpPr/>
          <p:nvPr/>
        </p:nvSpPr>
        <p:spPr>
          <a:xfrm>
            <a:off x="11519245" y="-775020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1D4A16F-C0E5-229F-80CB-3FAECBC5E46F}"/>
              </a:ext>
            </a:extLst>
          </p:cNvPr>
          <p:cNvSpPr/>
          <p:nvPr/>
        </p:nvSpPr>
        <p:spPr>
          <a:xfrm>
            <a:off x="4953048" y="1618027"/>
            <a:ext cx="5329445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36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Sala de Reunião Para Dispositivos Móveis </a:t>
            </a:r>
          </a:p>
        </p:txBody>
      </p:sp>
    </p:spTree>
    <p:extLst>
      <p:ext uri="{BB962C8B-B14F-4D97-AF65-F5344CB8AC3E}">
        <p14:creationId xmlns:p14="http://schemas.microsoft.com/office/powerpoint/2010/main" val="28702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63BD5D4C-B782-298B-4B16-FDE46ED7434A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6F445-F403-55D0-0AD6-DA011B98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1047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957" r="5435" b="2043"/>
          <a:stretch/>
        </p:blipFill>
        <p:spPr>
          <a:xfrm>
            <a:off x="1440000" y="1080000"/>
            <a:ext cx="2520000" cy="5076789"/>
          </a:xfrm>
          <a:prstGeom prst="round2DiagRect">
            <a:avLst>
              <a:gd name="adj1" fmla="val 13995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5040000" y="2160000"/>
            <a:ext cx="5613494" cy="23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</a:rPr>
              <a:t>Passo 1</a:t>
            </a:r>
            <a:br>
              <a:rPr lang="pt-BR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Aguarde o anfitrião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liberar seu acesso.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73185" y="342282"/>
            <a:ext cx="908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Para ingressar na reunião bastar seguir os passos seguintes: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FF796-A8C5-35C4-161B-ABA8291C8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40D8FE0B-C0D7-70AC-3E66-11B72F724761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9BA9986C-D15B-BC0D-1BF7-E200BC274EF4}"/>
              </a:ext>
            </a:extLst>
          </p:cNvPr>
          <p:cNvSpPr/>
          <p:nvPr/>
        </p:nvSpPr>
        <p:spPr>
          <a:xfrm>
            <a:off x="1440000" y="640750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13F7AE90-02A2-882D-5D94-AD5D83361A03}"/>
              </a:ext>
            </a:extLst>
          </p:cNvPr>
          <p:cNvSpPr/>
          <p:nvPr/>
        </p:nvSpPr>
        <p:spPr>
          <a:xfrm>
            <a:off x="11261648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A9A0E6C8-07E9-3F83-6A3F-FAA6488D62FE}"/>
              </a:ext>
            </a:extLst>
          </p:cNvPr>
          <p:cNvSpPr/>
          <p:nvPr/>
        </p:nvSpPr>
        <p:spPr>
          <a:xfrm rot="2549567">
            <a:off x="3756514" y="-2170175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039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BD61DD4D-177E-FEA9-A0F8-B3260E7B812A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6F445-F403-55D0-0AD6-DA011B98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1047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7" name="Imagem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1957" r="5126" b="2043"/>
          <a:stretch/>
        </p:blipFill>
        <p:spPr>
          <a:xfrm>
            <a:off x="1440000" y="1080000"/>
            <a:ext cx="2520000" cy="5040000"/>
          </a:xfrm>
          <a:prstGeom prst="round2DiagRect">
            <a:avLst>
              <a:gd name="adj1" fmla="val 1593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1673185" y="342282"/>
            <a:ext cx="908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Para ingressar na reunião bastar seguir os passos seguintes: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040000" y="2160000"/>
            <a:ext cx="5807034" cy="284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25000"/>
                  </a:schemeClr>
                </a:solidFill>
              </a:rPr>
              <a:t>Passo 2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Clique em “Ligar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usando áudio da internet” Ou Dados de rede WI-FI ou móvel.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FF796-A8C5-35C4-161B-ABA8291C8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AC848097-D7AD-C4AB-384F-A6EFF8DC474B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C55F342C-326F-A657-8F63-A1D28BE6B97A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19CEF7BD-A1E8-E25E-4953-6755101289A2}"/>
              </a:ext>
            </a:extLst>
          </p:cNvPr>
          <p:cNvSpPr/>
          <p:nvPr/>
        </p:nvSpPr>
        <p:spPr>
          <a:xfrm>
            <a:off x="7155000" y="633629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DD780321-A7C0-FD39-27C8-DD3EC7922C12}"/>
              </a:ext>
            </a:extLst>
          </p:cNvPr>
          <p:cNvSpPr/>
          <p:nvPr/>
        </p:nvSpPr>
        <p:spPr>
          <a:xfrm>
            <a:off x="11572410" y="1909880"/>
            <a:ext cx="1239179" cy="3505665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187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2C890F75-1FB5-5222-6308-1066D69BB3DB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6F445-F403-55D0-0AD6-DA011B98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1047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9" name="Imagem 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957" r="4816" b="2043"/>
          <a:stretch/>
        </p:blipFill>
        <p:spPr>
          <a:xfrm>
            <a:off x="1440000" y="1080000"/>
            <a:ext cx="2520000" cy="50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1673185" y="342282"/>
            <a:ext cx="908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Para ingressar na reunião bastar seguir os passos seguintes: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040000" y="2160000"/>
            <a:ext cx="5605949" cy="306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</a:rPr>
              <a:t>Passo 3</a:t>
            </a:r>
            <a:br>
              <a:rPr lang="pt-BR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Aguardar o inicio da Assembleia. Uma música de fundo e o gráfico de quórum em apresentação.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FF796-A8C5-35C4-161B-ABA8291C8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FEA528D5-2668-53B8-F8BF-4A730C2BBC8C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3D940FD2-E698-964A-78A8-932A7014EF93}"/>
              </a:ext>
            </a:extLst>
          </p:cNvPr>
          <p:cNvSpPr/>
          <p:nvPr/>
        </p:nvSpPr>
        <p:spPr>
          <a:xfrm>
            <a:off x="1440000" y="640750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9AC90C64-58F1-B359-2AFE-9265C863F03B}"/>
              </a:ext>
            </a:extLst>
          </p:cNvPr>
          <p:cNvSpPr/>
          <p:nvPr/>
        </p:nvSpPr>
        <p:spPr>
          <a:xfrm>
            <a:off x="11445373" y="-5939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733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77DEA80-820D-C598-D823-C07BC7AB0F27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52DEF034-5191-91B0-3922-63608148A585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2DD482-4A2D-C546-7CBC-14A82B6DF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3049" y="1116721"/>
            <a:ext cx="12195049" cy="53044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2780" t="78277"/>
          <a:stretch/>
        </p:blipFill>
        <p:spPr>
          <a:xfrm>
            <a:off x="1352375" y="3450684"/>
            <a:ext cx="4615326" cy="1975897"/>
          </a:xfrm>
          <a:prstGeom prst="round2DiagRect">
            <a:avLst>
              <a:gd name="adj1" fmla="val 1058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67701" y="976894"/>
            <a:ext cx="576744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efetuar seu voto, o Participante irá sair da sala de reunião do zoom;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Ao sair será automaticamente redirecionado para a página  inicial da plataforma.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3BF38-35AD-B7F5-0A98-761FF4398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4" name="Balão de Seta para a Esquerda 3">
            <a:extLst>
              <a:ext uri="{FF2B5EF4-FFF2-40B4-BE49-F238E27FC236}">
                <a16:creationId xmlns:a16="http://schemas.microsoft.com/office/drawing/2014/main" id="{5B9DF631-A94F-CCA1-0505-5E299426FACF}"/>
              </a:ext>
            </a:extLst>
          </p:cNvPr>
          <p:cNvSpPr/>
          <p:nvPr/>
        </p:nvSpPr>
        <p:spPr>
          <a:xfrm>
            <a:off x="5694427" y="4228869"/>
            <a:ext cx="4104892" cy="1853031"/>
          </a:xfrm>
          <a:prstGeom prst="leftArrowCallout">
            <a:avLst>
              <a:gd name="adj1" fmla="val 10901"/>
              <a:gd name="adj2" fmla="val 26282"/>
              <a:gd name="adj3" fmla="val 42303"/>
              <a:gd name="adj4" fmla="val 7018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Sair da reunião,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poderá estar em inglês “</a:t>
            </a:r>
            <a:r>
              <a:rPr lang="pt-BR" sz="2000" b="1" dirty="0" err="1">
                <a:solidFill>
                  <a:schemeClr val="tx1"/>
                </a:solidFill>
              </a:rPr>
              <a:t>Leave</a:t>
            </a:r>
            <a:r>
              <a:rPr lang="pt-BR" sz="2000" dirty="0">
                <a:solidFill>
                  <a:schemeClr val="tx1"/>
                </a:solidFill>
              </a:rPr>
              <a:t>”.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Basta seguir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os passos informados.</a:t>
            </a:r>
            <a:endParaRPr lang="pt-BR" sz="2000" dirty="0">
              <a:solidFill>
                <a:srgbClr val="FFCC1D"/>
              </a:solidFill>
            </a:endParaRP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8B99BB65-1DA7-1A8F-02EF-0AA7669A23E0}"/>
              </a:ext>
            </a:extLst>
          </p:cNvPr>
          <p:cNvSpPr/>
          <p:nvPr/>
        </p:nvSpPr>
        <p:spPr>
          <a:xfrm>
            <a:off x="2386013" y="-779817"/>
            <a:ext cx="382905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6D67A8DD-9B87-7AD1-8080-FB4F7A49D45A}"/>
              </a:ext>
            </a:extLst>
          </p:cNvPr>
          <p:cNvSpPr/>
          <p:nvPr/>
        </p:nvSpPr>
        <p:spPr>
          <a:xfrm rot="2341153">
            <a:off x="11781919" y="507083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876C5593-6AD3-5F93-F59F-3B7475B6549F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57CEFA-3CC8-A518-AACE-589BCA21CCB4}"/>
              </a:ext>
            </a:extLst>
          </p:cNvPr>
          <p:cNvSpPr/>
          <p:nvPr/>
        </p:nvSpPr>
        <p:spPr>
          <a:xfrm>
            <a:off x="1799878" y="2456070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Votação pelo Computador</a:t>
            </a:r>
          </a:p>
        </p:txBody>
      </p:sp>
    </p:spTree>
    <p:extLst>
      <p:ext uri="{BB962C8B-B14F-4D97-AF65-F5344CB8AC3E}">
        <p14:creationId xmlns:p14="http://schemas.microsoft.com/office/powerpoint/2010/main" val="39337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" grpId="0"/>
      <p:bldP spid="4" grpId="0" animBg="1"/>
      <p:bldP spid="14" grpId="0" animBg="1"/>
      <p:bldP spid="15" grpId="0" animBg="1"/>
      <p:bldP spid="1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C3FB95-2B2B-096A-F331-19147CDA2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B4C33E9B-EE59-544E-1FBE-ECF2471CB256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D579F523-01AB-D954-8213-58D87773D9E4}"/>
              </a:ext>
            </a:extLst>
          </p:cNvPr>
          <p:cNvSpPr/>
          <p:nvPr/>
        </p:nvSpPr>
        <p:spPr>
          <a:xfrm>
            <a:off x="11480970" y="-32913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2178C6C1-2C65-D046-B0FA-618746BB1CEB}"/>
              </a:ext>
            </a:extLst>
          </p:cNvPr>
          <p:cNvSpPr/>
          <p:nvPr/>
        </p:nvSpPr>
        <p:spPr>
          <a:xfrm>
            <a:off x="11333316" y="453376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2B542A36-F630-7B08-AA30-D8F24E591ECC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DA0E45CE-5ADD-8E09-1AD1-F6A91D8931DD}"/>
              </a:ext>
            </a:extLst>
          </p:cNvPr>
          <p:cNvSpPr/>
          <p:nvPr/>
        </p:nvSpPr>
        <p:spPr>
          <a:xfrm>
            <a:off x="5476410" y="584933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BBCBC1AC-02F2-30DB-1554-568F3BB40289}"/>
              </a:ext>
            </a:extLst>
          </p:cNvPr>
          <p:cNvSpPr/>
          <p:nvPr/>
        </p:nvSpPr>
        <p:spPr>
          <a:xfrm>
            <a:off x="11575460" y="413525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660CB3-0A20-E9C7-D6BB-A427E07E7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6014" y="2139214"/>
            <a:ext cx="4728328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Para realizar o voto via celular, o Participante deverá alternar entre  os aplicativos, alternando do app zoom meeting e retornar ao seu navegador, no qual acessou anteriormente para realizar o acesso. Assim estará na pagina inicial da plataforma.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5741789" y="1487596"/>
            <a:ext cx="6011299" cy="3882809"/>
            <a:chOff x="3249701" y="1364821"/>
            <a:chExt cx="6492310" cy="441646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" t="2505" r="3971" b="1495"/>
            <a:stretch/>
          </p:blipFill>
          <p:spPr>
            <a:xfrm>
              <a:off x="3249701" y="1392166"/>
              <a:ext cx="2185411" cy="4389120"/>
            </a:xfrm>
            <a:prstGeom prst="round2DiagRect">
              <a:avLst>
                <a:gd name="adj1" fmla="val 13978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" t="2659" r="4215" b="1400"/>
            <a:stretch/>
          </p:blipFill>
          <p:spPr>
            <a:xfrm>
              <a:off x="7556595" y="1364821"/>
              <a:ext cx="2185416" cy="4389120"/>
            </a:xfrm>
            <a:prstGeom prst="round2DiagRect">
              <a:avLst>
                <a:gd name="adj1" fmla="val 15464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Seta para a Direita 11"/>
            <p:cNvSpPr/>
            <p:nvPr/>
          </p:nvSpPr>
          <p:spPr>
            <a:xfrm>
              <a:off x="5842760" y="3405831"/>
              <a:ext cx="1442720" cy="587734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 para a Direita 12"/>
            <p:cNvSpPr/>
            <p:nvPr/>
          </p:nvSpPr>
          <p:spPr>
            <a:xfrm rot="10800000">
              <a:off x="5842761" y="2864437"/>
              <a:ext cx="1442720" cy="587733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A587D234-C60F-5C8E-DD46-A9DF3E8297BE}"/>
              </a:ext>
            </a:extLst>
          </p:cNvPr>
          <p:cNvSpPr/>
          <p:nvPr/>
        </p:nvSpPr>
        <p:spPr>
          <a:xfrm>
            <a:off x="811441" y="1298007"/>
            <a:ext cx="431075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Votação pelo Dispositivo Móvel</a:t>
            </a:r>
          </a:p>
        </p:txBody>
      </p:sp>
    </p:spTree>
    <p:extLst>
      <p:ext uri="{BB962C8B-B14F-4D97-AF65-F5344CB8AC3E}">
        <p14:creationId xmlns:p14="http://schemas.microsoft.com/office/powerpoint/2010/main" val="39279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7" grpId="0" animBg="1"/>
      <p:bldP spid="11" grpId="0" animBg="1"/>
      <p:bldP spid="15" grpId="0" animBg="1"/>
      <p:bldP spid="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BF6183E1-1DB1-DDD6-1903-29237B04D48C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C73D25D-278C-C8F0-4726-3564C9E7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1CFB7DBD-EDEA-C7A1-E095-DF47B889E667}"/>
              </a:ext>
            </a:extLst>
          </p:cNvPr>
          <p:cNvSpPr/>
          <p:nvPr/>
        </p:nvSpPr>
        <p:spPr>
          <a:xfrm rot="2635482">
            <a:off x="3891949" y="-94953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EC18448B-0221-AFDE-66FE-F647E654DB3C}"/>
              </a:ext>
            </a:extLst>
          </p:cNvPr>
          <p:cNvSpPr/>
          <p:nvPr/>
        </p:nvSpPr>
        <p:spPr>
          <a:xfrm rot="2692253">
            <a:off x="7646133" y="6363839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98B6D554-5788-73BF-01FC-27CC1D117F60}"/>
              </a:ext>
            </a:extLst>
          </p:cNvPr>
          <p:cNvSpPr/>
          <p:nvPr/>
        </p:nvSpPr>
        <p:spPr>
          <a:xfrm>
            <a:off x="11326212" y="-77985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C646268B-6093-5355-9E1D-518807D10353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F73878-9468-15A9-E68A-F64D6071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707843-2CE5-CA38-42AB-4457DFF7D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98" y="1009650"/>
            <a:ext cx="4876800" cy="4838700"/>
          </a:xfrm>
          <a:prstGeom prst="round2DiagRect">
            <a:avLst>
              <a:gd name="adj1" fmla="val 488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584702" y="1093905"/>
            <a:ext cx="5732971" cy="4670190"/>
          </a:xfrm>
          <a:prstGeom prst="rect">
            <a:avLst/>
          </a:prstGeom>
          <a:ln w="76200">
            <a:noFill/>
          </a:ln>
        </p:spPr>
        <p:txBody>
          <a:bodyPr wrap="square" anchor="ctr" anchorCtr="0">
            <a:noAutofit/>
          </a:bodyPr>
          <a:lstStyle/>
          <a:p>
            <a:pPr marL="12065" algn="ctr">
              <a:lnSpc>
                <a:spcPct val="150000"/>
              </a:lnSpc>
              <a:spcBef>
                <a:spcPts val="100"/>
              </a:spcBef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 Administração Judicial do processo enviará à Plataforma Assemblex a lista de e-mails dos Participantes. Em seguida, a Plataforma Assemblex enviará um e-mail ao Participante contendo todas as informações necessárias para ingresso na Assembleia, incluindo sua senha de acesso à Plataforma.</a:t>
            </a:r>
            <a:endParaRPr lang="pt-BR" sz="2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E1D72309-6218-650B-D4D4-512202210FFB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B245CA-2F11-E488-89B4-EC76FAC3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1524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17673" y="1749470"/>
            <a:ext cx="546264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Assim que o Presidente autorizará a liberação da tela de votação, o Participante poderá acessada a tela de votação pelo botão “Registrar Voto”.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(Antes da liberação do Presidente, não é possível entrar na tela de votação).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042837-9B18-150A-65C2-EABF9CBA7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4FE8E4F4-1014-760C-253B-C6D858D3C50E}"/>
              </a:ext>
            </a:extLst>
          </p:cNvPr>
          <p:cNvGrpSpPr/>
          <p:nvPr/>
        </p:nvGrpSpPr>
        <p:grpSpPr>
          <a:xfrm>
            <a:off x="180154" y="2067034"/>
            <a:ext cx="5955842" cy="3041497"/>
            <a:chOff x="254953" y="2551781"/>
            <a:chExt cx="5619375" cy="280662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07EB601-C93C-992D-6E0B-CCC7C717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813" y="2551781"/>
              <a:ext cx="4172515" cy="2806624"/>
            </a:xfrm>
            <a:prstGeom prst="round2DiagRect">
              <a:avLst>
                <a:gd name="adj1" fmla="val 9474"/>
                <a:gd name="adj2" fmla="val 0"/>
              </a:avLst>
            </a:prstGeom>
            <a:ln w="889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Seta para a Direita 11">
              <a:extLst>
                <a:ext uri="{FF2B5EF4-FFF2-40B4-BE49-F238E27FC236}">
                  <a16:creationId xmlns:a16="http://schemas.microsoft.com/office/drawing/2014/main" id="{8C220713-2663-358F-DE51-C25F2379D8DD}"/>
                </a:ext>
              </a:extLst>
            </p:cNvPr>
            <p:cNvSpPr/>
            <p:nvPr/>
          </p:nvSpPr>
          <p:spPr>
            <a:xfrm>
              <a:off x="254953" y="2734540"/>
              <a:ext cx="1633728" cy="906830"/>
            </a:xfrm>
            <a:prstGeom prst="rightArrow">
              <a:avLst>
                <a:gd name="adj1" fmla="val 34616"/>
                <a:gd name="adj2" fmla="val 80563"/>
              </a:avLst>
            </a:prstGeom>
            <a:solidFill>
              <a:srgbClr val="FDCB1F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6E4384A6-8E61-505E-1D2D-BD026158D5F6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8121DBB8-2607-BDC0-61DE-7FD8AA1BB4CF}"/>
              </a:ext>
            </a:extLst>
          </p:cNvPr>
          <p:cNvSpPr/>
          <p:nvPr/>
        </p:nvSpPr>
        <p:spPr>
          <a:xfrm>
            <a:off x="345610" y="6491660"/>
            <a:ext cx="384062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78586390-448B-7D19-6776-0CC973589330}"/>
              </a:ext>
            </a:extLst>
          </p:cNvPr>
          <p:cNvSpPr/>
          <p:nvPr/>
        </p:nvSpPr>
        <p:spPr>
          <a:xfrm>
            <a:off x="4920690" y="-657786"/>
            <a:ext cx="2793965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5D6D6761-6234-CEE7-46FB-969C231E3166}"/>
              </a:ext>
            </a:extLst>
          </p:cNvPr>
          <p:cNvSpPr/>
          <p:nvPr/>
        </p:nvSpPr>
        <p:spPr>
          <a:xfrm>
            <a:off x="11480970" y="-56095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618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0B7589-5A66-D97B-A5D8-7CFDA854F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82257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52A4565F-07C7-58B9-A917-FA0EE503A872}"/>
              </a:ext>
            </a:extLst>
          </p:cNvPr>
          <p:cNvSpPr/>
          <p:nvPr/>
        </p:nvSpPr>
        <p:spPr>
          <a:xfrm>
            <a:off x="7836621" y="658588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82FA075-FD64-01F0-3C6F-B4636D48B0DF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7EF9A126-2871-CD6A-BDE3-F75B932A3956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93B3FBA2-DAD4-346B-C0C2-64742C3EE726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655B3BB4-EDBC-0901-BDBC-28C50120B414}"/>
              </a:ext>
            </a:extLst>
          </p:cNvPr>
          <p:cNvSpPr/>
          <p:nvPr/>
        </p:nvSpPr>
        <p:spPr>
          <a:xfrm>
            <a:off x="4426671" y="-879453"/>
            <a:ext cx="3988667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F8EE23-D825-1335-EE95-BF210B4236C7}"/>
              </a:ext>
            </a:extLst>
          </p:cNvPr>
          <p:cNvSpPr/>
          <p:nvPr/>
        </p:nvSpPr>
        <p:spPr>
          <a:xfrm>
            <a:off x="255359" y="1804200"/>
            <a:ext cx="400769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Votação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006101-552F-6276-4BED-B068E502F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01" y="1082257"/>
            <a:ext cx="7366544" cy="4559589"/>
          </a:xfrm>
          <a:prstGeom prst="round2DiagRect">
            <a:avLst>
              <a:gd name="adj1" fmla="val 8219"/>
              <a:gd name="adj2" fmla="val 0"/>
            </a:avLst>
          </a:prstGeom>
          <a:ln w="28575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451440" y="2656653"/>
            <a:ext cx="381160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Participante, pode verificar a votação que está em pauta e confirmar  seu voto.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“Sim”, “Não” ou “Abstenção”.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EF713A3-DFD2-1400-3F22-B4A5FB9EF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12" grpId="0" animBg="1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84F1B82-87A2-6206-E2E7-E8EA9A5AC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7517" y="1749470"/>
            <a:ext cx="5274303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 pode verificar na parte superior, o total de Credor que representa, o número de Credores credenciados na Assembleia, ou seja, quem está apto a votar, e o número de votos já computados.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36EE47-8745-B8F5-9A3A-8E5E0D6D8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BBFD27-65F3-77BE-6116-AF3FBE85A1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2" t="17247" r="-109" b="52306"/>
          <a:stretch/>
        </p:blipFill>
        <p:spPr>
          <a:xfrm>
            <a:off x="6300181" y="2049042"/>
            <a:ext cx="4961467" cy="2759916"/>
          </a:xfrm>
          <a:prstGeom prst="round2DiagRect">
            <a:avLst>
              <a:gd name="adj1" fmla="val 10213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97C5C98F-3EDF-41B9-4A01-8B87D71880CB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FE2892B7-AC0F-B2C1-DAD4-CBEE2AF558B4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14ADE9FC-AD48-617F-3B0D-07F2BF12A14E}"/>
              </a:ext>
            </a:extLst>
          </p:cNvPr>
          <p:cNvSpPr/>
          <p:nvPr/>
        </p:nvSpPr>
        <p:spPr>
          <a:xfrm>
            <a:off x="5272230" y="633602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240FEFE5-3274-EE82-A6BC-D81EEA6C1E67}"/>
              </a:ext>
            </a:extLst>
          </p:cNvPr>
          <p:cNvSpPr/>
          <p:nvPr/>
        </p:nvSpPr>
        <p:spPr>
          <a:xfrm>
            <a:off x="8263608" y="-575483"/>
            <a:ext cx="280825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96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9FAAE6EC-0F3C-8961-AFB6-DAEFFE51F567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BB3670-CFCE-21CF-23D0-335F673DD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054464" y="2303467"/>
            <a:ext cx="395817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 deverá selecionar os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Credores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 e escolher o seu voto,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“Sim”, “Não” ou “Abstenção”.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1CA9993-CD85-5848-3081-FFFAB6320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43D1213-4D9B-77F6-95FB-BC633B16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8" y="1696327"/>
            <a:ext cx="7539520" cy="4666654"/>
          </a:xfrm>
          <a:prstGeom prst="round2DiagRect">
            <a:avLst>
              <a:gd name="adj1" fmla="val 8219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E3292E9C-FF9E-D11C-8937-E7F0B38D791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3D802211-C027-E692-4311-6B3F405577E7}"/>
              </a:ext>
            </a:extLst>
          </p:cNvPr>
          <p:cNvSpPr/>
          <p:nvPr/>
        </p:nvSpPr>
        <p:spPr>
          <a:xfrm>
            <a:off x="6430063" y="-657786"/>
            <a:ext cx="508566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453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EE862560-88DA-8F87-2AF5-C7A02AA33B32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B5802-8B33-E98F-8BD2-946B117C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252340" y="2136877"/>
            <a:ext cx="462766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Votações de Comite de Credores, ou outras Enquetes com múltiplas escolhas, o Participante deve selecionar o credor, e em seguida clicar na opção desejada.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640047-EC1E-307E-721C-6C36CC81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CF1417-643B-79B4-3258-58EB8C87BE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" b="318"/>
          <a:stretch/>
        </p:blipFill>
        <p:spPr>
          <a:xfrm>
            <a:off x="330409" y="1260909"/>
            <a:ext cx="6606882" cy="4870384"/>
          </a:xfrm>
          <a:prstGeom prst="round2DiagRect">
            <a:avLst>
              <a:gd name="adj1" fmla="val 5131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2672294-BC3F-5663-D442-13EDA03C2DB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91A6299-7A7E-FACA-343D-A4B91F8DAEBD}"/>
              </a:ext>
            </a:extLst>
          </p:cNvPr>
          <p:cNvSpPr/>
          <p:nvPr/>
        </p:nvSpPr>
        <p:spPr>
          <a:xfrm>
            <a:off x="11905868" y="54892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189A0C72-0C1D-8FDE-794D-10E2AEC176F9}"/>
              </a:ext>
            </a:extLst>
          </p:cNvPr>
          <p:cNvSpPr/>
          <p:nvPr/>
        </p:nvSpPr>
        <p:spPr>
          <a:xfrm>
            <a:off x="3633850" y="6362979"/>
            <a:ext cx="660688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747BD8FC-5BFF-CFA0-A8E5-9BD9D9664775}"/>
              </a:ext>
            </a:extLst>
          </p:cNvPr>
          <p:cNvSpPr/>
          <p:nvPr/>
        </p:nvSpPr>
        <p:spPr>
          <a:xfrm>
            <a:off x="4906526" y="-77260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E74EB37-AB98-69C4-A6E9-30992334C0EF}"/>
              </a:ext>
            </a:extLst>
          </p:cNvPr>
          <p:cNvSpPr/>
          <p:nvPr/>
        </p:nvSpPr>
        <p:spPr>
          <a:xfrm>
            <a:off x="7386607" y="1417442"/>
            <a:ext cx="400769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Votação Nomes</a:t>
            </a:r>
          </a:p>
        </p:txBody>
      </p:sp>
    </p:spTree>
    <p:extLst>
      <p:ext uri="{BB962C8B-B14F-4D97-AF65-F5344CB8AC3E}">
        <p14:creationId xmlns:p14="http://schemas.microsoft.com/office/powerpoint/2010/main" val="196028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1" grpId="0" animBg="1"/>
      <p:bldP spid="12" grpId="0" animBg="1"/>
      <p:bldP spid="1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726B1A6C-A322-8BE4-8B1A-3AF40824D6D8}"/>
              </a:ext>
            </a:extLst>
          </p:cNvPr>
          <p:cNvSpPr/>
          <p:nvPr/>
        </p:nvSpPr>
        <p:spPr>
          <a:xfrm>
            <a:off x="4836374" y="656120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CEB830CE-77E6-85E4-91F9-FBB28074AD78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462FF52-6822-CAFE-B720-E61A7832E212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CD8FDF-FDDD-756D-1A0E-2742E056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93904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D724CDD1-678C-B79E-DD9F-E741FCA5F5F8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B3D47A36-27D5-050E-BE78-56D92334310A}"/>
              </a:ext>
            </a:extLst>
          </p:cNvPr>
          <p:cNvSpPr/>
          <p:nvPr/>
        </p:nvSpPr>
        <p:spPr>
          <a:xfrm>
            <a:off x="7546406" y="-107312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BAEE64E-1C94-13C2-FAD2-6F36CF8F5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C89EA3-9501-F8BC-BEFD-1325AEA7A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4" b="34774"/>
          <a:stretch/>
        </p:blipFill>
        <p:spPr>
          <a:xfrm>
            <a:off x="7329673" y="2148466"/>
            <a:ext cx="4155162" cy="2842483"/>
          </a:xfrm>
          <a:prstGeom prst="round2DiagRect">
            <a:avLst>
              <a:gd name="adj1" fmla="val 7402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DED813E4-497E-CC23-5D79-E5B6045426E3}"/>
              </a:ext>
            </a:extLst>
          </p:cNvPr>
          <p:cNvSpPr/>
          <p:nvPr/>
        </p:nvSpPr>
        <p:spPr>
          <a:xfrm>
            <a:off x="5912678" y="2065086"/>
            <a:ext cx="1633728" cy="906830"/>
          </a:xfrm>
          <a:prstGeom prst="rightArrow">
            <a:avLst>
              <a:gd name="adj1" fmla="val 34616"/>
              <a:gd name="adj2" fmla="val 80563"/>
            </a:avLst>
          </a:prstGeom>
          <a:solidFill>
            <a:srgbClr val="FDCB1F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1440" y="2240093"/>
            <a:ext cx="544596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Após votar, o Participante é redirecionado para a tela inicial da Plataforma, e deverá retorna à sala de reunião, onde será lido resultado da votação, e se dará a continuidade do Ato.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62BFD30-3F5C-760A-A27A-8381FF21529E}"/>
              </a:ext>
            </a:extLst>
          </p:cNvPr>
          <p:cNvSpPr/>
          <p:nvPr/>
        </p:nvSpPr>
        <p:spPr>
          <a:xfrm>
            <a:off x="1170578" y="1603421"/>
            <a:ext cx="400769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Inicial da Plataforma</a:t>
            </a:r>
          </a:p>
        </p:txBody>
      </p:sp>
    </p:spTree>
    <p:extLst>
      <p:ext uri="{BB962C8B-B14F-4D97-AF65-F5344CB8AC3E}">
        <p14:creationId xmlns:p14="http://schemas.microsoft.com/office/powerpoint/2010/main" val="7408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6" grpId="0" animBg="1"/>
      <p:bldP spid="9" grpId="0" animBg="1"/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E6783A0-6CBE-23DA-3BDA-D9FF80997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776763"/>
            <a:ext cx="12195049" cy="5304474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33F1FE4E-589C-DF53-2BAE-E0C8BDC632C1}"/>
              </a:ext>
            </a:extLst>
          </p:cNvPr>
          <p:cNvSpPr/>
          <p:nvPr/>
        </p:nvSpPr>
        <p:spPr>
          <a:xfrm>
            <a:off x="9971974" y="-110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4C9770-874B-0907-3BB5-AD52CC707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7FACDC4-5989-D847-2795-CC69884F2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84DD8EF0-20D7-7352-12D2-65488EFD1DCC}"/>
              </a:ext>
            </a:extLst>
          </p:cNvPr>
          <p:cNvSpPr/>
          <p:nvPr/>
        </p:nvSpPr>
        <p:spPr>
          <a:xfrm>
            <a:off x="-1083048" y="5852296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CD1F6F6E-1736-1B96-6CA9-97241B67A9CF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827B556-B00B-E46B-79CE-1EC1EA729371}"/>
              </a:ext>
            </a:extLst>
          </p:cNvPr>
          <p:cNvSpPr/>
          <p:nvPr/>
        </p:nvSpPr>
        <p:spPr>
          <a:xfrm>
            <a:off x="5668247" y="618795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11A6CE1-0C64-4B9E-7B10-398A5C007CE6}"/>
              </a:ext>
            </a:extLst>
          </p:cNvPr>
          <p:cNvGrpSpPr/>
          <p:nvPr/>
        </p:nvGrpSpPr>
        <p:grpSpPr>
          <a:xfrm>
            <a:off x="599567" y="1753298"/>
            <a:ext cx="6159822" cy="3914890"/>
            <a:chOff x="2431223" y="1463040"/>
            <a:chExt cx="6524683" cy="4390378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DEEF87F-8C33-0BA5-C155-73C3C5201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" t="2505" r="3971" b="1495"/>
            <a:stretch/>
          </p:blipFill>
          <p:spPr>
            <a:xfrm>
              <a:off x="6770486" y="1463040"/>
              <a:ext cx="2185420" cy="4389120"/>
            </a:xfrm>
            <a:prstGeom prst="round2DiagRect">
              <a:avLst>
                <a:gd name="adj1" fmla="val 13978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25DD702-01DB-343D-9802-03B6C35C8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" t="2659" r="4215" b="1400"/>
            <a:stretch/>
          </p:blipFill>
          <p:spPr>
            <a:xfrm>
              <a:off x="2431223" y="1464298"/>
              <a:ext cx="2185416" cy="4389120"/>
            </a:xfrm>
            <a:prstGeom prst="round2DiagRect">
              <a:avLst>
                <a:gd name="adj1" fmla="val 15464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Seta para a Direita 13">
              <a:extLst>
                <a:ext uri="{FF2B5EF4-FFF2-40B4-BE49-F238E27FC236}">
                  <a16:creationId xmlns:a16="http://schemas.microsoft.com/office/drawing/2014/main" id="{DF21BB7F-B039-C85F-F58D-12FC1BA781C9}"/>
                </a:ext>
              </a:extLst>
            </p:cNvPr>
            <p:cNvSpPr/>
            <p:nvPr/>
          </p:nvSpPr>
          <p:spPr>
            <a:xfrm>
              <a:off x="5160269" y="3540626"/>
              <a:ext cx="1442720" cy="587734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Seta para a Direita 14">
              <a:extLst>
                <a:ext uri="{FF2B5EF4-FFF2-40B4-BE49-F238E27FC236}">
                  <a16:creationId xmlns:a16="http://schemas.microsoft.com/office/drawing/2014/main" id="{B16C820C-D509-BF3D-AB90-589771521034}"/>
                </a:ext>
              </a:extLst>
            </p:cNvPr>
            <p:cNvSpPr/>
            <p:nvPr/>
          </p:nvSpPr>
          <p:spPr>
            <a:xfrm rot="10800000">
              <a:off x="4753869" y="2999232"/>
              <a:ext cx="1442720" cy="587733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 2"/>
          <p:cNvSpPr/>
          <p:nvPr/>
        </p:nvSpPr>
        <p:spPr>
          <a:xfrm>
            <a:off x="7276944" y="1967667"/>
            <a:ext cx="440055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No Dispositivo Móvel (Celular), para retornar a sala de reunião, o Participante deverá alternar entre  os aplicativos, alternando do navegador e retornar ao app zoom meeting.</a:t>
            </a:r>
          </a:p>
        </p:txBody>
      </p:sp>
    </p:spTree>
    <p:extLst>
      <p:ext uri="{BB962C8B-B14F-4D97-AF65-F5344CB8AC3E}">
        <p14:creationId xmlns:p14="http://schemas.microsoft.com/office/powerpoint/2010/main" val="7051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3C9A97-7143-3B40-9134-2E0CEC99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3049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67194" y="3365213"/>
            <a:ext cx="4702451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No botão “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Documentos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” do nosso menu, é possível visualizar documentos relacionados a Assembleia e também os votos após terem sidos registrados.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847B14-8E3D-2508-5D63-B98A805B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EE08D47-D549-E083-B6C9-0B7DF1ECF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16020"/>
          <a:stretch/>
        </p:blipFill>
        <p:spPr>
          <a:xfrm>
            <a:off x="5439888" y="1880624"/>
            <a:ext cx="6466115" cy="3486466"/>
          </a:xfrm>
          <a:prstGeom prst="round2DiagRect">
            <a:avLst>
              <a:gd name="adj1" fmla="val 8152"/>
              <a:gd name="adj2" fmla="val 0"/>
            </a:avLst>
          </a:prstGeom>
          <a:ln w="5715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3DFA725-66F6-92EA-CA6C-10B5EFD57F16}"/>
              </a:ext>
            </a:extLst>
          </p:cNvPr>
          <p:cNvGrpSpPr/>
          <p:nvPr/>
        </p:nvGrpSpPr>
        <p:grpSpPr>
          <a:xfrm>
            <a:off x="644194" y="840278"/>
            <a:ext cx="3343166" cy="2283579"/>
            <a:chOff x="1928684" y="321985"/>
            <a:chExt cx="3343166" cy="2283579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60FA321-6E72-BD60-AD7C-6AD376543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850" y="321985"/>
              <a:ext cx="1944000" cy="2283579"/>
            </a:xfrm>
            <a:prstGeom prst="round2DiagRect">
              <a:avLst>
                <a:gd name="adj1" fmla="val 8705"/>
                <a:gd name="adj2" fmla="val 0"/>
              </a:avLst>
            </a:prstGeom>
            <a:ln w="889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Seta para a Direita 8"/>
            <p:cNvSpPr/>
            <p:nvPr/>
          </p:nvSpPr>
          <p:spPr>
            <a:xfrm>
              <a:off x="1928684" y="1362331"/>
              <a:ext cx="1747961" cy="731963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7D0200BC-0DFB-1EF5-4F1C-D6FB7004B9E6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31585B45-683F-9D7C-1580-BC6F6EDC23B8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7A05DB50-D848-AE24-3F49-B2334A3D3AD1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F2C1ADD2-E39D-11D6-8866-2EDFF98E5E73}"/>
              </a:ext>
            </a:extLst>
          </p:cNvPr>
          <p:cNvSpPr/>
          <p:nvPr/>
        </p:nvSpPr>
        <p:spPr>
          <a:xfrm>
            <a:off x="10262722" y="611812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313F8246-E025-4EE0-B5F4-122E985EA49B}"/>
              </a:ext>
            </a:extLst>
          </p:cNvPr>
          <p:cNvSpPr/>
          <p:nvPr/>
        </p:nvSpPr>
        <p:spPr>
          <a:xfrm>
            <a:off x="4855296" y="-85322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5B00EE72-E5D2-3D47-09E5-3A2813715DEC}"/>
              </a:ext>
            </a:extLst>
          </p:cNvPr>
          <p:cNvSpPr/>
          <p:nvPr/>
        </p:nvSpPr>
        <p:spPr>
          <a:xfrm>
            <a:off x="5007696" y="-70082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8422BC-80DE-1875-BF54-7EC29D477D03}"/>
              </a:ext>
            </a:extLst>
          </p:cNvPr>
          <p:cNvSpPr/>
          <p:nvPr/>
        </p:nvSpPr>
        <p:spPr>
          <a:xfrm>
            <a:off x="6669100" y="1068038"/>
            <a:ext cx="40076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32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Documentos</a:t>
            </a:r>
          </a:p>
        </p:txBody>
      </p:sp>
    </p:spTree>
    <p:extLst>
      <p:ext uri="{BB962C8B-B14F-4D97-AF65-F5344CB8AC3E}">
        <p14:creationId xmlns:p14="http://schemas.microsoft.com/office/powerpoint/2010/main" val="13513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459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4F6BD6EE-F50C-15FF-77AD-8496EA4C9079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F0EFF7-D10D-B0B5-13D4-C16895BCE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05883"/>
            <a:ext cx="12195049" cy="53044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169" y="943010"/>
            <a:ext cx="10509662" cy="1232383"/>
          </a:xfrm>
          <a:prstGeom prst="rect">
            <a:avLst/>
          </a:prstGeom>
        </p:spPr>
        <p:txBody>
          <a:bodyPr vert="horz" wrap="square" lIns="0" tIns="6471" rIns="0" bIns="0" rtlCol="0">
            <a:spAutoFit/>
          </a:bodyPr>
          <a:lstStyle/>
          <a:p>
            <a:pPr marR="4705" indent="-588" algn="ctr">
              <a:lnSpc>
                <a:spcPct val="150000"/>
              </a:lnSpc>
            </a:pP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800" spc="32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auxílio,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você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pode 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contatar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nosso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Técnico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Assemblex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ícone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</a:t>
            </a:r>
            <a:r>
              <a:rPr sz="2800" spc="-5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telas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plataforma.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006" y="2238266"/>
            <a:ext cx="6365988" cy="15335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17310" y="3658120"/>
            <a:ext cx="6157381" cy="2349183"/>
          </a:xfrm>
          <a:prstGeom prst="rect">
            <a:avLst/>
          </a:prstGeom>
        </p:spPr>
        <p:txBody>
          <a:bodyPr vert="horz" wrap="square" lIns="0" tIns="96471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59"/>
              </a:spcBef>
            </a:pPr>
            <a:r>
              <a:rPr sz="2800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sz="2800" spc="-5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8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sz="28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8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nosso</a:t>
            </a:r>
            <a:r>
              <a:rPr sz="28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8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</a:t>
            </a:r>
            <a:r>
              <a:rPr sz="28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sz="28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400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+55</a:t>
            </a:r>
            <a:r>
              <a:rPr sz="4000" b="1" spc="-3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sz="4000" b="1" spc="-32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3372</a:t>
            </a:r>
            <a:r>
              <a:rPr sz="4000" b="1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8910</a:t>
            </a:r>
            <a:endParaRPr lang="pt-BR" sz="4000" b="1" spc="-14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782"/>
              </a:spcBef>
            </a:pPr>
            <a:r>
              <a:rPr lang="pt-BR" sz="2800" spc="-23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pt-BR" sz="2800" spc="-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sz="2800" spc="-3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spc="-32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pt-BR" sz="28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mensagem</a:t>
            </a:r>
            <a:r>
              <a:rPr lang="pt-BR" sz="2800" spc="-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2800" spc="-5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spc="-3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texto.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015B63-F025-B875-0D23-36CA04911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52BDB5-E4D0-57AE-341B-953C565DEB92}"/>
              </a:ext>
            </a:extLst>
          </p:cNvPr>
          <p:cNvSpPr txBox="1">
            <a:spLocks/>
          </p:cNvSpPr>
          <p:nvPr/>
        </p:nvSpPr>
        <p:spPr>
          <a:xfrm>
            <a:off x="10384461" y="6507123"/>
            <a:ext cx="1754374" cy="28707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51E37685-997B-7A0E-3047-98E17F368129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7CCA318A-73EA-E120-BC42-864B97230B6A}"/>
              </a:ext>
            </a:extLst>
          </p:cNvPr>
          <p:cNvSpPr/>
          <p:nvPr/>
        </p:nvSpPr>
        <p:spPr>
          <a:xfrm>
            <a:off x="-411860" y="5810258"/>
            <a:ext cx="151493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C782634-36A5-2654-35AD-2A6EFB5DF6FD}"/>
              </a:ext>
            </a:extLst>
          </p:cNvPr>
          <p:cNvSpPr/>
          <p:nvPr/>
        </p:nvSpPr>
        <p:spPr>
          <a:xfrm>
            <a:off x="11572410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18194D-88F6-5C7F-D201-A9E03B032702}"/>
              </a:ext>
            </a:extLst>
          </p:cNvPr>
          <p:cNvSpPr>
            <a:spLocks noChangeAspect="1"/>
          </p:cNvSpPr>
          <p:nvPr/>
        </p:nvSpPr>
        <p:spPr>
          <a:xfrm>
            <a:off x="7847999" y="-50799"/>
            <a:ext cx="4443288" cy="694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344875" y="2683283"/>
            <a:ext cx="7189573" cy="1491434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Soluções Para Assembleias de Recuperação Judicial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CF5AC7-C981-3FCB-4904-33AE8907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74" y="1100920"/>
            <a:ext cx="3535518" cy="4452963"/>
          </a:xfrm>
          <a:prstGeom prst="rect">
            <a:avLst/>
          </a:prstGeom>
        </p:spPr>
      </p:pic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B3E9300D-F3F3-8E23-9F98-55ADDE56D511}"/>
              </a:ext>
            </a:extLst>
          </p:cNvPr>
          <p:cNvSpPr/>
          <p:nvPr/>
        </p:nvSpPr>
        <p:spPr>
          <a:xfrm rot="19229179">
            <a:off x="11987752" y="-444793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CCA040C-3709-9EAC-86E6-66630BF0EA97}"/>
              </a:ext>
            </a:extLst>
          </p:cNvPr>
          <p:cNvSpPr/>
          <p:nvPr/>
        </p:nvSpPr>
        <p:spPr>
          <a:xfrm rot="2549567">
            <a:off x="5854147" y="462060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8A51C2EC-F458-EBA8-72B2-5FF3C57F299B}"/>
              </a:ext>
            </a:extLst>
          </p:cNvPr>
          <p:cNvSpPr/>
          <p:nvPr/>
        </p:nvSpPr>
        <p:spPr>
          <a:xfrm>
            <a:off x="344875" y="-70858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CDF6897F-A579-B5CB-F4A1-9AA15C66EC0F}"/>
              </a:ext>
            </a:extLst>
          </p:cNvPr>
          <p:cNvSpPr/>
          <p:nvPr/>
        </p:nvSpPr>
        <p:spPr>
          <a:xfrm>
            <a:off x="11724810" y="64056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28D9C3B-450E-467E-F936-4B6DFCCD7FC0}"/>
              </a:ext>
            </a:extLst>
          </p:cNvPr>
          <p:cNvSpPr/>
          <p:nvPr/>
        </p:nvSpPr>
        <p:spPr>
          <a:xfrm>
            <a:off x="11877210" y="65580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389F9AB8-D646-4D92-BC93-06C489216107}"/>
              </a:ext>
            </a:extLst>
          </p:cNvPr>
          <p:cNvSpPr/>
          <p:nvPr/>
        </p:nvSpPr>
        <p:spPr>
          <a:xfrm>
            <a:off x="893680" y="6405688"/>
            <a:ext cx="4964195" cy="1315571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BC3E69EC-C0DF-7F11-0D83-EAA8CB6F9E8E}"/>
              </a:ext>
            </a:extLst>
          </p:cNvPr>
          <p:cNvSpPr/>
          <p:nvPr/>
        </p:nvSpPr>
        <p:spPr>
          <a:xfrm>
            <a:off x="3880717" y="252226"/>
            <a:ext cx="3395662" cy="1315571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027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4" grpId="0" animBg="1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3165A489-C213-A020-37ED-6C94770934C8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E1B8BC-676F-1C2E-733B-8291009A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3049" y="839688"/>
            <a:ext cx="12195049" cy="5304474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BA2DB191-BCC5-442E-B67A-FB86B4215166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BA5810C1-E092-FD51-1685-8DAD0B78442D}"/>
              </a:ext>
            </a:extLst>
          </p:cNvPr>
          <p:cNvSpPr/>
          <p:nvPr/>
        </p:nvSpPr>
        <p:spPr>
          <a:xfrm>
            <a:off x="5986464" y="-779853"/>
            <a:ext cx="657892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55FA0DD7-B8F6-7D58-D234-203E040FAE32}"/>
              </a:ext>
            </a:extLst>
          </p:cNvPr>
          <p:cNvSpPr/>
          <p:nvPr/>
        </p:nvSpPr>
        <p:spPr>
          <a:xfrm>
            <a:off x="2082202" y="6251772"/>
            <a:ext cx="6260113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F81EAA-3717-9FD7-2557-2A737ECE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229D8C-B01C-E2C8-569A-9F65D2AE5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2017" r="16664" b="7101"/>
          <a:stretch/>
        </p:blipFill>
        <p:spPr>
          <a:xfrm>
            <a:off x="5706256" y="989133"/>
            <a:ext cx="6260113" cy="4342888"/>
          </a:xfrm>
          <a:prstGeom prst="round2DiagRect">
            <a:avLst>
              <a:gd name="adj1" fmla="val 5276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427513" y="1469908"/>
            <a:ext cx="47215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login da</a:t>
            </a:r>
            <a:b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Plataforma Assemblex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2E41C4-4504-7A07-6CCF-FFB7F10D10EF}"/>
              </a:ext>
            </a:extLst>
          </p:cNvPr>
          <p:cNvSpPr txBox="1"/>
          <p:nvPr/>
        </p:nvSpPr>
        <p:spPr>
          <a:xfrm>
            <a:off x="427513" y="2700432"/>
            <a:ext cx="47847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efetuar o login, o Participante deve inserir o e-mail cadastrado e, no campo "Senha", informar a senha que lhe foi enviada por e-mail.</a:t>
            </a:r>
          </a:p>
        </p:txBody>
      </p:sp>
    </p:spTree>
    <p:extLst>
      <p:ext uri="{BB962C8B-B14F-4D97-AF65-F5344CB8AC3E}">
        <p14:creationId xmlns:p14="http://schemas.microsoft.com/office/powerpoint/2010/main" val="34620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7E4FFD-2958-9192-F0CD-F955EE181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A20184EF-65EC-3FD9-BD29-54A8F26904E5}"/>
              </a:ext>
            </a:extLst>
          </p:cNvPr>
          <p:cNvSpPr/>
          <p:nvPr/>
        </p:nvSpPr>
        <p:spPr>
          <a:xfrm rot="2781718">
            <a:off x="-839630" y="3296286"/>
            <a:ext cx="1916511" cy="2330816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E963DDE2-3C78-6B34-51B6-1C005E2E7891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CBF7E23B-3BB6-7E12-2375-B33324D67F65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11F31BA0-40BC-03E8-CD38-700F9F052B68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A0D16A08-948E-8F5E-A701-F82278113B6E}"/>
              </a:ext>
            </a:extLst>
          </p:cNvPr>
          <p:cNvSpPr/>
          <p:nvPr/>
        </p:nvSpPr>
        <p:spPr>
          <a:xfrm>
            <a:off x="11735377" y="446169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84419E-8119-1B64-385A-05C8779EF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-2" t="2259" r="-86" b="-37"/>
          <a:stretch/>
        </p:blipFill>
        <p:spPr>
          <a:xfrm>
            <a:off x="4630841" y="1739627"/>
            <a:ext cx="7238222" cy="4588962"/>
          </a:xfrm>
          <a:prstGeom prst="round2DiagRect">
            <a:avLst>
              <a:gd name="adj1" fmla="val 6832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298882" y="2707755"/>
            <a:ext cx="3990921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garantir segurança, depois do primeiro login, o Participante é redirecionado para uma tela onde deve alterar a senha.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A457707-39CF-15B0-32B2-CF8B6A83F2FB}"/>
              </a:ext>
            </a:extLst>
          </p:cNvPr>
          <p:cNvSpPr/>
          <p:nvPr/>
        </p:nvSpPr>
        <p:spPr>
          <a:xfrm>
            <a:off x="441018" y="1973380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Troca de Senha</a:t>
            </a:r>
          </a:p>
        </p:txBody>
      </p:sp>
    </p:spTree>
    <p:extLst>
      <p:ext uri="{BB962C8B-B14F-4D97-AF65-F5344CB8AC3E}">
        <p14:creationId xmlns:p14="http://schemas.microsoft.com/office/powerpoint/2010/main" val="38834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5" grpId="0" animBg="1"/>
      <p:bldP spid="8" grpId="0" animBg="1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52D07C23-B2BD-D824-AF67-BD9FD60DA4C2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8868C484-31E0-0368-4B37-216C5E6B6D65}"/>
              </a:ext>
            </a:extLst>
          </p:cNvPr>
          <p:cNvSpPr/>
          <p:nvPr/>
        </p:nvSpPr>
        <p:spPr>
          <a:xfrm>
            <a:off x="2525112" y="6362980"/>
            <a:ext cx="357088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D64283D-F807-0205-C207-571BD766088A}"/>
              </a:ext>
            </a:extLst>
          </p:cNvPr>
          <p:cNvSpPr/>
          <p:nvPr/>
        </p:nvSpPr>
        <p:spPr>
          <a:xfrm>
            <a:off x="9145282" y="-82055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9EF499B5-B204-C4B9-5E87-FA6E367457BF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D927A8-8011-0DB5-F3D4-B2C54F31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F64617-BE6E-36B3-66ED-401E7EA8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42068" y="1863774"/>
            <a:ext cx="4821382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 o credenciamento ainda não estiver aberto, o Participante será direcionado para uma tela que exibirá o tempo restante até o início do credenciamento, juntamente com outros documentos.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B558EC-3836-09D8-1EAA-2906F34CA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458" r="8841" b="1593"/>
          <a:stretch/>
        </p:blipFill>
        <p:spPr>
          <a:xfrm>
            <a:off x="451440" y="1325019"/>
            <a:ext cx="6246422" cy="4207962"/>
          </a:xfrm>
          <a:prstGeom prst="round2DiagRect">
            <a:avLst>
              <a:gd name="adj1" fmla="val 4831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sx="101000" sy="101000" algn="tl" rotWithShape="0">
              <a:srgbClr val="000000">
                <a:alpha val="37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4058448-1AD5-6ED8-D6B7-6D7C36043A2C}"/>
              </a:ext>
            </a:extLst>
          </p:cNvPr>
          <p:cNvSpPr/>
          <p:nvPr/>
        </p:nvSpPr>
        <p:spPr>
          <a:xfrm>
            <a:off x="7512842" y="1185984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Espera</a:t>
            </a:r>
          </a:p>
        </p:txBody>
      </p:sp>
    </p:spTree>
    <p:extLst>
      <p:ext uri="{BB962C8B-B14F-4D97-AF65-F5344CB8AC3E}">
        <p14:creationId xmlns:p14="http://schemas.microsoft.com/office/powerpoint/2010/main" val="23384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F3EBBC8-A9EE-A2B4-29A4-3F4EF2986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1440" y="2456339"/>
            <a:ext cx="444114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Caso o credenciamento esteja aberto, o Participante será redirecionado para a tela de confirmação de presença.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50DE66D-74EB-1A4E-D13B-B527B5782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1D46C3-717E-EDE7-0213-1A0BEC382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8" y="1292302"/>
            <a:ext cx="6606882" cy="4273395"/>
          </a:xfrm>
          <a:prstGeom prst="round2DiagRect">
            <a:avLst>
              <a:gd name="adj1" fmla="val 5131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7DE26BF7-5D3E-2E54-C778-39BFF35FCD98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49E1ED59-D1E1-DB0B-8F97-506F029A726B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5992EE10-71F7-D234-8FFF-00B2A5AF5FDE}"/>
              </a:ext>
            </a:extLst>
          </p:cNvPr>
          <p:cNvSpPr/>
          <p:nvPr/>
        </p:nvSpPr>
        <p:spPr>
          <a:xfrm>
            <a:off x="10309028" y="6364696"/>
            <a:ext cx="216000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7869F18-28B5-7DCA-500E-95E45B22B43D}"/>
              </a:ext>
            </a:extLst>
          </p:cNvPr>
          <p:cNvSpPr/>
          <p:nvPr/>
        </p:nvSpPr>
        <p:spPr>
          <a:xfrm>
            <a:off x="7941270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F65282-B881-B232-8A2C-C13F4844A815}"/>
              </a:ext>
            </a:extLst>
          </p:cNvPr>
          <p:cNvSpPr/>
          <p:nvPr/>
        </p:nvSpPr>
        <p:spPr>
          <a:xfrm>
            <a:off x="692436" y="1662524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Credenciamento</a:t>
            </a:r>
          </a:p>
        </p:txBody>
      </p:sp>
    </p:spTree>
    <p:extLst>
      <p:ext uri="{BB962C8B-B14F-4D97-AF65-F5344CB8AC3E}">
        <p14:creationId xmlns:p14="http://schemas.microsoft.com/office/powerpoint/2010/main" val="1542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EE862560-88DA-8F87-2AF5-C7A02AA33B32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B5802-8B33-E98F-8BD2-946B117C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252340" y="2136877"/>
            <a:ext cx="462766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Na tela de confirmação de presença, o Participante pode verificar todos os Credores representados e seus respectivos Créditos.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640047-EC1E-307E-721C-6C36CC81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CF1417-643B-79B4-3258-58EB8C87B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9" y="1574045"/>
            <a:ext cx="6606882" cy="4273395"/>
          </a:xfrm>
          <a:prstGeom prst="round2DiagRect">
            <a:avLst>
              <a:gd name="adj1" fmla="val 5131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2672294-BC3F-5663-D442-13EDA03C2DB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91A6299-7A7E-FACA-343D-A4B91F8DAEBD}"/>
              </a:ext>
            </a:extLst>
          </p:cNvPr>
          <p:cNvSpPr/>
          <p:nvPr/>
        </p:nvSpPr>
        <p:spPr>
          <a:xfrm>
            <a:off x="11905868" y="54892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189A0C72-0C1D-8FDE-794D-10E2AEC176F9}"/>
              </a:ext>
            </a:extLst>
          </p:cNvPr>
          <p:cNvSpPr/>
          <p:nvPr/>
        </p:nvSpPr>
        <p:spPr>
          <a:xfrm>
            <a:off x="3633850" y="6362979"/>
            <a:ext cx="660688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747BD8FC-5BFF-CFA0-A8E5-9BD9D9664775}"/>
              </a:ext>
            </a:extLst>
          </p:cNvPr>
          <p:cNvSpPr/>
          <p:nvPr/>
        </p:nvSpPr>
        <p:spPr>
          <a:xfrm>
            <a:off x="4906526" y="-77260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39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628F12-8E96-BD69-C200-A8A65DB52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8DF07AD0-C5B4-FC8A-4576-8BD3D781D624}"/>
              </a:ext>
            </a:extLst>
          </p:cNvPr>
          <p:cNvSpPr/>
          <p:nvPr/>
        </p:nvSpPr>
        <p:spPr>
          <a:xfrm>
            <a:off x="-1080000" y="6145716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912869E-6E78-F214-FF18-BE5054F414BB}"/>
              </a:ext>
            </a:extLst>
          </p:cNvPr>
          <p:cNvSpPr/>
          <p:nvPr/>
        </p:nvSpPr>
        <p:spPr>
          <a:xfrm>
            <a:off x="8335442" y="475785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25C2C3B3-7AB3-370E-AED4-95D26177D092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0A703E19-B661-6840-C005-6EA4A72E92EC}"/>
              </a:ext>
            </a:extLst>
          </p:cNvPr>
          <p:cNvSpPr/>
          <p:nvPr/>
        </p:nvSpPr>
        <p:spPr>
          <a:xfrm>
            <a:off x="5288478" y="-1119801"/>
            <a:ext cx="334117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425912F3-CF1F-63D0-9971-93E2945340CE}"/>
              </a:ext>
            </a:extLst>
          </p:cNvPr>
          <p:cNvSpPr/>
          <p:nvPr/>
        </p:nvSpPr>
        <p:spPr>
          <a:xfrm>
            <a:off x="11266410" y="-47019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9F52321-AD3E-7B5E-40D8-E46672068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D41D707-05C6-4E5F-2927-82449043B9E3}"/>
              </a:ext>
            </a:extLst>
          </p:cNvPr>
          <p:cNvSpPr/>
          <p:nvPr/>
        </p:nvSpPr>
        <p:spPr>
          <a:xfrm>
            <a:off x="603561" y="1155445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Inicial da Plataforma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0026" y="1734103"/>
            <a:ext cx="434916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Logo após credenciado, O Participantes será automaticamente direcionado para a tela inicial da Plataforma Assemblex, onde exibe o menu à sua esquerda, e a direita o tutorial da Plataforma.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A96278-5102-E315-B847-D8DCBDB53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/>
          <a:stretch/>
        </p:blipFill>
        <p:spPr>
          <a:xfrm>
            <a:off x="4955928" y="1484768"/>
            <a:ext cx="6892379" cy="4162394"/>
          </a:xfrm>
          <a:prstGeom prst="round2DiagRect">
            <a:avLst>
              <a:gd name="adj1" fmla="val 4442"/>
              <a:gd name="adj2" fmla="val 0"/>
            </a:avLst>
          </a:prstGeom>
          <a:ln w="28575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5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  <p:bldP spid="11" grpId="0" animBg="1"/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726511BF-CB94-8497-8467-A17318A6CE2A}"/>
              </a:ext>
            </a:extLst>
          </p:cNvPr>
          <p:cNvSpPr/>
          <p:nvPr/>
        </p:nvSpPr>
        <p:spPr>
          <a:xfrm rot="2540242">
            <a:off x="10123251" y="6252514"/>
            <a:ext cx="1914906" cy="200294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64A9BE-E952-DC4D-2D55-9A2CB6A5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3049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7976" y="2028312"/>
            <a:ext cx="448528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Após confirmar a presença, é necessário que o Participante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ingresse na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Sala De Reunião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, para isso o mesmo deve clicar em: “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Sala de Reunião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”.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A87640B-BE49-91A0-C24B-E58870A54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8" y="1260289"/>
            <a:ext cx="6448300" cy="4337421"/>
          </a:xfrm>
          <a:prstGeom prst="round2DiagRect">
            <a:avLst>
              <a:gd name="adj1" fmla="val 8453"/>
              <a:gd name="adj2" fmla="val 0"/>
            </a:avLst>
          </a:prstGeom>
          <a:ln w="38100" cap="sq">
            <a:solidFill>
              <a:srgbClr val="FECB1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F8B45B66-A0E7-28D6-461A-E374790C438B}"/>
              </a:ext>
            </a:extLst>
          </p:cNvPr>
          <p:cNvSpPr/>
          <p:nvPr/>
        </p:nvSpPr>
        <p:spPr>
          <a:xfrm>
            <a:off x="3868302" y="1278319"/>
            <a:ext cx="1747961" cy="731963"/>
          </a:xfrm>
          <a:prstGeom prst="rightArrow">
            <a:avLst>
              <a:gd name="adj1" fmla="val 34616"/>
              <a:gd name="adj2" fmla="val 111822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36CC35-CFE8-3BC8-15C9-F1AE6A733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AE8AAE77-3D5D-A699-8E8B-FDC79751F3C9}"/>
              </a:ext>
            </a:extLst>
          </p:cNvPr>
          <p:cNvSpPr/>
          <p:nvPr/>
        </p:nvSpPr>
        <p:spPr>
          <a:xfrm rot="19229179">
            <a:off x="10481731" y="-1717979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BC83AA0E-C210-F6E4-BA1C-B6BB52D2F3C4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E298DE59-0337-AF7E-BB58-7BD29C86448E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0E4F5CA4-BBC0-1717-758E-29A469B4D8DA}"/>
              </a:ext>
            </a:extLst>
          </p:cNvPr>
          <p:cNvSpPr/>
          <p:nvPr/>
        </p:nvSpPr>
        <p:spPr>
          <a:xfrm>
            <a:off x="5416646" y="-1098589"/>
            <a:ext cx="334117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126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/>
      <p:bldP spid="9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940</Words>
  <Application>Microsoft Macintosh PowerPoint</Application>
  <PresentationFormat>Widescreen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Apresentação do PowerPoint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DO USUÁRIO</dc:title>
  <dc:creator>Administrador</dc:creator>
  <cp:lastModifiedBy>Microsoft Office User</cp:lastModifiedBy>
  <cp:revision>53</cp:revision>
  <cp:lastPrinted>2024-07-09T18:00:09Z</cp:lastPrinted>
  <dcterms:created xsi:type="dcterms:W3CDTF">2022-06-15T15:21:03Z</dcterms:created>
  <dcterms:modified xsi:type="dcterms:W3CDTF">2024-07-10T13:53:58Z</dcterms:modified>
</cp:coreProperties>
</file>